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71" r:id="rId3"/>
    <p:sldId id="263" r:id="rId4"/>
    <p:sldId id="269" r:id="rId5"/>
    <p:sldId id="266" r:id="rId6"/>
    <p:sldId id="279" r:id="rId7"/>
    <p:sldId id="273" r:id="rId8"/>
    <p:sldId id="276" r:id="rId9"/>
    <p:sldId id="277" r:id="rId10"/>
    <p:sldId id="278" r:id="rId11"/>
    <p:sldId id="280"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2" autoAdjust="0"/>
  </p:normalViewPr>
  <p:slideViewPr>
    <p:cSldViewPr snapToGrid="0">
      <p:cViewPr varScale="1">
        <p:scale>
          <a:sx n="108" d="100"/>
          <a:sy n="108" d="100"/>
        </p:scale>
        <p:origin x="6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ru-RU"/>
              <a:t>Образец заголовка</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0F08C35-A25A-4F6E-87E9-FF730914753D}" type="datetimeFigureOut">
              <a:rPr lang="ru-RU" smtClean="0"/>
              <a:t>02.08.2024</a:t>
            </a:fld>
            <a:endParaRPr lang="ru-RU"/>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a:p>
        </p:txBody>
      </p:sp>
      <p:sp>
        <p:nvSpPr>
          <p:cNvPr id="6" name="Slide Number Placeholder 5"/>
          <p:cNvSpPr>
            <a:spLocks noGrp="1"/>
          </p:cNvSpPr>
          <p:nvPr>
            <p:ph type="sldNum" sz="quarter" idx="12"/>
          </p:nvPr>
        </p:nvSpPr>
        <p:spPr>
          <a:xfrm>
            <a:off x="10469880" y="320040"/>
            <a:ext cx="914400" cy="320040"/>
          </a:xfrm>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375206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F08C35-A25A-4F6E-87E9-FF730914753D}" type="datetimeFigureOut">
              <a:rPr lang="ru-RU" smtClean="0"/>
              <a:t>02.08.2024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109557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04672" y="320040"/>
            <a:ext cx="3657600" cy="320040"/>
          </a:xfrm>
        </p:spPr>
        <p:txBody>
          <a:bodyPr/>
          <a:lstStyle/>
          <a:p>
            <a:fld id="{10F08C35-A25A-4F6E-87E9-FF730914753D}" type="datetimeFigureOut">
              <a:rPr lang="ru-RU" smtClean="0"/>
              <a:t>02.08.2024</a:t>
            </a:fld>
            <a:endParaRPr lang="ru-RU"/>
          </a:p>
        </p:txBody>
      </p:sp>
      <p:sp>
        <p:nvSpPr>
          <p:cNvPr id="5" name="Footer Placeholder 4"/>
          <p:cNvSpPr>
            <a:spLocks noGrp="1"/>
          </p:cNvSpPr>
          <p:nvPr>
            <p:ph type="ftr" sz="quarter" idx="11"/>
          </p:nvPr>
        </p:nvSpPr>
        <p:spPr>
          <a:xfrm>
            <a:off x="804672" y="6227064"/>
            <a:ext cx="10588752" cy="320040"/>
          </a:xfrm>
        </p:spPr>
        <p:txBody>
          <a:bodyPr/>
          <a:lstStyle/>
          <a:p>
            <a:endParaRPr lang="ru-RU"/>
          </a:p>
        </p:txBody>
      </p:sp>
      <p:sp>
        <p:nvSpPr>
          <p:cNvPr id="6" name="Slide Number Placeholder 5"/>
          <p:cNvSpPr>
            <a:spLocks noGrp="1"/>
          </p:cNvSpPr>
          <p:nvPr>
            <p:ph type="sldNum" sz="quarter" idx="12"/>
          </p:nvPr>
        </p:nvSpPr>
        <p:spPr>
          <a:xfrm>
            <a:off x="10469880" y="320040"/>
            <a:ext cx="914400" cy="320040"/>
          </a:xfrm>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402998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F08C35-A25A-4F6E-87E9-FF730914753D}" type="datetimeFigureOut">
              <a:rPr lang="ru-RU" smtClean="0"/>
              <a:t>02.08.2024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64596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04672" y="320040"/>
            <a:ext cx="3657600" cy="320040"/>
          </a:xfrm>
        </p:spPr>
        <p:txBody>
          <a:bodyPr/>
          <a:lstStyle/>
          <a:p>
            <a:fld id="{10F08C35-A25A-4F6E-87E9-FF730914753D}" type="datetimeFigureOut">
              <a:rPr lang="ru-RU" smtClean="0"/>
              <a:t>02.08.2024</a:t>
            </a:fld>
            <a:endParaRPr lang="ru-RU"/>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a:p>
        </p:txBody>
      </p:sp>
      <p:sp>
        <p:nvSpPr>
          <p:cNvPr id="6" name="Slide Number Placeholder 5"/>
          <p:cNvSpPr>
            <a:spLocks noGrp="1"/>
          </p:cNvSpPr>
          <p:nvPr>
            <p:ph type="sldNum" sz="quarter" idx="12"/>
          </p:nvPr>
        </p:nvSpPr>
        <p:spPr>
          <a:xfrm>
            <a:off x="10469880" y="320040"/>
            <a:ext cx="914400" cy="320040"/>
          </a:xfrm>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194936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804672" y="320040"/>
            <a:ext cx="3657600" cy="320040"/>
          </a:xfrm>
        </p:spPr>
        <p:txBody>
          <a:bodyPr/>
          <a:lstStyle/>
          <a:p>
            <a:fld id="{10F08C35-A25A-4F6E-87E9-FF730914753D}" type="datetimeFigureOut">
              <a:rPr lang="ru-RU" smtClean="0"/>
              <a:t>02.08.2024</a:t>
            </a:fld>
            <a:endParaRPr lang="ru-RU"/>
          </a:p>
        </p:txBody>
      </p:sp>
      <p:sp>
        <p:nvSpPr>
          <p:cNvPr id="6" name="Footer Placeholder 5"/>
          <p:cNvSpPr>
            <a:spLocks noGrp="1"/>
          </p:cNvSpPr>
          <p:nvPr>
            <p:ph type="ftr" sz="quarter" idx="11"/>
          </p:nvPr>
        </p:nvSpPr>
        <p:spPr>
          <a:xfrm>
            <a:off x="804672" y="6227064"/>
            <a:ext cx="10588752" cy="320040"/>
          </a:xfrm>
        </p:spPr>
        <p:txBody>
          <a:bodyPr/>
          <a:lstStyle/>
          <a:p>
            <a:endParaRPr lang="ru-RU"/>
          </a:p>
        </p:txBody>
      </p:sp>
      <p:sp>
        <p:nvSpPr>
          <p:cNvPr id="7" name="Slide Number Placeholder 6"/>
          <p:cNvSpPr>
            <a:spLocks noGrp="1"/>
          </p:cNvSpPr>
          <p:nvPr>
            <p:ph type="sldNum" sz="quarter" idx="12"/>
          </p:nvPr>
        </p:nvSpPr>
        <p:spPr>
          <a:xfrm>
            <a:off x="10469880" y="320040"/>
            <a:ext cx="914400" cy="320040"/>
          </a:xfrm>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334718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125305" y="1488985"/>
            <a:ext cx="6264350" cy="169685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118447" y="4351687"/>
            <a:ext cx="6265588" cy="17040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a:xfrm>
            <a:off x="804672" y="320040"/>
            <a:ext cx="3657600" cy="320040"/>
          </a:xfrm>
        </p:spPr>
        <p:txBody>
          <a:bodyPr/>
          <a:lstStyle/>
          <a:p>
            <a:fld id="{10F08C35-A25A-4F6E-87E9-FF730914753D}" type="datetimeFigureOut">
              <a:rPr lang="ru-RU" smtClean="0"/>
              <a:t>02.08.2024</a:t>
            </a:fld>
            <a:endParaRPr lang="ru-RU"/>
          </a:p>
        </p:txBody>
      </p:sp>
      <p:sp>
        <p:nvSpPr>
          <p:cNvPr id="8" name="Footer Placeholder 7"/>
          <p:cNvSpPr>
            <a:spLocks noGrp="1"/>
          </p:cNvSpPr>
          <p:nvPr>
            <p:ph type="ftr" sz="quarter" idx="11"/>
          </p:nvPr>
        </p:nvSpPr>
        <p:spPr>
          <a:xfrm>
            <a:off x="804672" y="6227064"/>
            <a:ext cx="10588752" cy="320040"/>
          </a:xfrm>
        </p:spPr>
        <p:txBody>
          <a:bodyPr/>
          <a:lstStyle/>
          <a:p>
            <a:endParaRPr lang="ru-RU"/>
          </a:p>
        </p:txBody>
      </p:sp>
      <p:sp>
        <p:nvSpPr>
          <p:cNvPr id="9" name="Slide Number Placeholder 8"/>
          <p:cNvSpPr>
            <a:spLocks noGrp="1"/>
          </p:cNvSpPr>
          <p:nvPr>
            <p:ph type="sldNum" sz="quarter" idx="12"/>
          </p:nvPr>
        </p:nvSpPr>
        <p:spPr>
          <a:xfrm>
            <a:off x="10469880" y="320040"/>
            <a:ext cx="914400" cy="320040"/>
          </a:xfrm>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123784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0F08C35-A25A-4F6E-87E9-FF730914753D}" type="datetimeFigureOut">
              <a:rPr lang="ru-RU" smtClean="0"/>
              <a:t>02.08.2024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199807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0F08C35-A25A-4F6E-87E9-FF730914753D}" type="datetimeFigureOut">
              <a:rPr lang="ru-RU" smtClean="0"/>
              <a:t>02.08.2024</a:t>
            </a:fld>
            <a:endParaRPr lang="ru-RU"/>
          </a:p>
        </p:txBody>
      </p:sp>
      <p:sp>
        <p:nvSpPr>
          <p:cNvPr id="3" name="Footer Placeholder 2"/>
          <p:cNvSpPr>
            <a:spLocks noGrp="1"/>
          </p:cNvSpPr>
          <p:nvPr>
            <p:ph type="ftr" sz="quarter" idx="11"/>
          </p:nvPr>
        </p:nvSpPr>
        <p:spPr>
          <a:xfrm>
            <a:off x="804672" y="6227064"/>
            <a:ext cx="10588752" cy="320040"/>
          </a:xfrm>
        </p:spPr>
        <p:txBody>
          <a:bodyPr/>
          <a:lstStyle/>
          <a:p>
            <a:endParaRPr lang="ru-RU"/>
          </a:p>
        </p:txBody>
      </p:sp>
      <p:sp>
        <p:nvSpPr>
          <p:cNvPr id="4" name="Slide Number Placeholder 3"/>
          <p:cNvSpPr>
            <a:spLocks noGrp="1"/>
          </p:cNvSpPr>
          <p:nvPr>
            <p:ph type="sldNum" sz="quarter" idx="12"/>
          </p:nvPr>
        </p:nvSpPr>
        <p:spPr>
          <a:xfrm>
            <a:off x="10469880" y="320040"/>
            <a:ext cx="914400" cy="320040"/>
          </a:xfrm>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76506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0F08C35-A25A-4F6E-87E9-FF730914753D}" type="datetimeFigureOut">
              <a:rPr lang="ru-RU" smtClean="0"/>
              <a:t>02.08.2024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398646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804672" y="320040"/>
            <a:ext cx="3657600" cy="320040"/>
          </a:xfrm>
        </p:spPr>
        <p:txBody>
          <a:bodyPr/>
          <a:lstStyle/>
          <a:p>
            <a:fld id="{10F08C35-A25A-4F6E-87E9-FF730914753D}" type="datetimeFigureOut">
              <a:rPr lang="ru-RU" smtClean="0"/>
              <a:t>02.08.2024</a:t>
            </a:fld>
            <a:endParaRPr lang="ru-RU"/>
          </a:p>
        </p:txBody>
      </p:sp>
      <p:sp>
        <p:nvSpPr>
          <p:cNvPr id="6" name="Footer Placeholder 5"/>
          <p:cNvSpPr>
            <a:spLocks noGrp="1"/>
          </p:cNvSpPr>
          <p:nvPr>
            <p:ph type="ftr" sz="quarter" idx="11"/>
          </p:nvPr>
        </p:nvSpPr>
        <p:spPr>
          <a:xfrm>
            <a:off x="804672" y="6227064"/>
            <a:ext cx="5942203" cy="320040"/>
          </a:xfrm>
        </p:spPr>
        <p:txBody>
          <a:bodyPr/>
          <a:lstStyle/>
          <a:p>
            <a:endParaRPr lang="ru-RU"/>
          </a:p>
        </p:txBody>
      </p:sp>
      <p:sp>
        <p:nvSpPr>
          <p:cNvPr id="7" name="Slide Number Placeholder 6"/>
          <p:cNvSpPr>
            <a:spLocks noGrp="1"/>
          </p:cNvSpPr>
          <p:nvPr>
            <p:ph type="sldNum" sz="quarter" idx="12"/>
          </p:nvPr>
        </p:nvSpPr>
        <p:spPr>
          <a:xfrm>
            <a:off x="5828377" y="320040"/>
            <a:ext cx="914400" cy="320040"/>
          </a:xfrm>
        </p:spPr>
        <p:txBody>
          <a:bodyPr/>
          <a:lstStyle/>
          <a:p>
            <a:fld id="{F5C517A3-301F-4D1A-8CA7-D50534F9E2AE}" type="slidenum">
              <a:rPr lang="ru-RU" smtClean="0"/>
              <a:t>‹#›</a:t>
            </a:fld>
            <a:endParaRPr lang="ru-RU"/>
          </a:p>
        </p:txBody>
      </p:sp>
    </p:spTree>
    <p:extLst>
      <p:ext uri="{BB962C8B-B14F-4D97-AF65-F5344CB8AC3E}">
        <p14:creationId xmlns:p14="http://schemas.microsoft.com/office/powerpoint/2010/main" val="304778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0F08C35-A25A-4F6E-87E9-FF730914753D}" type="datetimeFigureOut">
              <a:rPr lang="ru-RU" smtClean="0"/>
              <a:t>02.08.2024</a:t>
            </a:fld>
            <a:endParaRPr lang="ru-RU"/>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5C517A3-301F-4D1A-8CA7-D50534F9E2AE}" type="slidenum">
              <a:rPr lang="ru-RU" smtClean="0"/>
              <a:t>‹#›</a:t>
            </a:fld>
            <a:endParaRPr lang="ru-RU"/>
          </a:p>
        </p:txBody>
      </p:sp>
    </p:spTree>
    <p:extLst>
      <p:ext uri="{BB962C8B-B14F-4D97-AF65-F5344CB8AC3E}">
        <p14:creationId xmlns:p14="http://schemas.microsoft.com/office/powerpoint/2010/main" val="3280708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568918" y="371005"/>
            <a:ext cx="1047709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800" dirty="0">
                <a:solidFill>
                  <a:schemeClr val="tx1"/>
                </a:solidFill>
              </a:rPr>
              <a:t>ГАУЗ СО «</a:t>
            </a:r>
            <a:r>
              <a:rPr lang="ru-RU" sz="2800" dirty="0" err="1">
                <a:solidFill>
                  <a:schemeClr val="tx1"/>
                </a:solidFill>
              </a:rPr>
              <a:t>Верхнепышминская</a:t>
            </a:r>
            <a:r>
              <a:rPr lang="ru-RU" sz="2800" dirty="0">
                <a:solidFill>
                  <a:schemeClr val="tx1"/>
                </a:solidFill>
              </a:rPr>
              <a:t> ЦГБ им. </a:t>
            </a:r>
            <a:r>
              <a:rPr lang="ru-RU" sz="2800" dirty="0" err="1">
                <a:solidFill>
                  <a:schemeClr val="tx1"/>
                </a:solidFill>
              </a:rPr>
              <a:t>П.Д.Бородина</a:t>
            </a:r>
            <a:r>
              <a:rPr lang="ru-RU" sz="2800" dirty="0">
                <a:solidFill>
                  <a:schemeClr val="tx1"/>
                </a:solidFill>
              </a:rPr>
              <a:t>»</a:t>
            </a:r>
          </a:p>
        </p:txBody>
      </p:sp>
      <p:sp>
        <p:nvSpPr>
          <p:cNvPr id="5" name="TextBox 4"/>
          <p:cNvSpPr txBox="1"/>
          <p:nvPr/>
        </p:nvSpPr>
        <p:spPr>
          <a:xfrm>
            <a:off x="5763126" y="6083166"/>
            <a:ext cx="856647" cy="369332"/>
          </a:xfrm>
          <a:prstGeom prst="rect">
            <a:avLst/>
          </a:prstGeom>
          <a:noFill/>
        </p:spPr>
        <p:txBody>
          <a:bodyPr wrap="square" rtlCol="0">
            <a:spAutoFit/>
          </a:bodyPr>
          <a:lstStyle/>
          <a:p>
            <a:r>
              <a:rPr lang="ru-RU" dirty="0"/>
              <a:t>2024г</a:t>
            </a:r>
          </a:p>
        </p:txBody>
      </p:sp>
      <p:sp>
        <p:nvSpPr>
          <p:cNvPr id="7" name="TextBox 6"/>
          <p:cNvSpPr txBox="1"/>
          <p:nvPr/>
        </p:nvSpPr>
        <p:spPr>
          <a:xfrm>
            <a:off x="1497897" y="2945332"/>
            <a:ext cx="8388416" cy="707886"/>
          </a:xfrm>
          <a:prstGeom prst="rect">
            <a:avLst/>
          </a:prstGeom>
          <a:noFill/>
        </p:spPr>
        <p:txBody>
          <a:bodyPr wrap="square" rtlCol="0">
            <a:spAutoFit/>
          </a:bodyPr>
          <a:lstStyle/>
          <a:p>
            <a:pPr algn="ctr"/>
            <a:r>
              <a:rPr lang="ru-RU" sz="4000" dirty="0">
                <a:solidFill>
                  <a:schemeClr val="accent6">
                    <a:lumMod val="50000"/>
                  </a:schemeClr>
                </a:solidFill>
              </a:rPr>
              <a:t>Прерывание беременности</a:t>
            </a:r>
          </a:p>
        </p:txBody>
      </p:sp>
    </p:spTree>
    <p:extLst>
      <p:ext uri="{BB962C8B-B14F-4D97-AF65-F5344CB8AC3E}">
        <p14:creationId xmlns:p14="http://schemas.microsoft.com/office/powerpoint/2010/main" val="202323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566928" y="416292"/>
            <a:ext cx="10976650" cy="369332"/>
          </a:xfrm>
          <a:prstGeom prst="rect">
            <a:avLst/>
          </a:prstGeom>
          <a:noFill/>
        </p:spPr>
        <p:txBody>
          <a:bodyPr wrap="square" rtlCol="0">
            <a:spAutoFit/>
          </a:bodyPr>
          <a:lstStyle/>
          <a:p>
            <a:r>
              <a:rPr lang="ru-RU" dirty="0"/>
              <a:t>                                </a:t>
            </a:r>
          </a:p>
        </p:txBody>
      </p:sp>
      <p:sp>
        <p:nvSpPr>
          <p:cNvPr id="4" name="TextBox 3"/>
          <p:cNvSpPr txBox="1"/>
          <p:nvPr/>
        </p:nvSpPr>
        <p:spPr>
          <a:xfrm>
            <a:off x="745724" y="266330"/>
            <a:ext cx="11168908" cy="6186309"/>
          </a:xfrm>
          <a:prstGeom prst="rect">
            <a:avLst/>
          </a:prstGeom>
          <a:noFill/>
        </p:spPr>
        <p:txBody>
          <a:bodyPr wrap="square" rtlCol="0">
            <a:spAutoFit/>
          </a:bodyPr>
          <a:lstStyle/>
          <a:p>
            <a:r>
              <a:rPr lang="ru-RU" sz="2000" b="1" dirty="0"/>
              <a:t>Реабилитация после аборта</a:t>
            </a:r>
          </a:p>
          <a:p>
            <a:endParaRPr lang="ru-RU" dirty="0"/>
          </a:p>
          <a:p>
            <a:r>
              <a:rPr lang="ru-RU" dirty="0"/>
              <a:t>Реабилитация после прерывания беременности включает комплекс мероприятий, направленных на профилактику осложнений и отдаленных последствий, и предполагает применение комбинированных эстроген-</a:t>
            </a:r>
            <a:r>
              <a:rPr lang="ru-RU" dirty="0" err="1"/>
              <a:t>гестагенных</a:t>
            </a:r>
            <a:r>
              <a:rPr lang="ru-RU" dirty="0"/>
              <a:t> контрацептивов, антибактериальных препаратов коротким курсом, </a:t>
            </a:r>
            <a:r>
              <a:rPr lang="ru-RU" dirty="0" err="1"/>
              <a:t>антистресс</a:t>
            </a:r>
            <a:r>
              <a:rPr lang="ru-RU" dirty="0"/>
              <a:t>-витаминов.</a:t>
            </a:r>
          </a:p>
          <a:p>
            <a:endParaRPr lang="ru-RU" dirty="0"/>
          </a:p>
          <a:p>
            <a:r>
              <a:rPr lang="ru-RU" dirty="0"/>
              <a:t>Антибактериальные препараты широкого спектра применяются в целях профилактики септических осложнений аборта. При их возникновении применяют антибиотики с учетом чувствительности к ним микроорганизмов.</a:t>
            </a:r>
          </a:p>
          <a:p>
            <a:endParaRPr lang="ru-RU" dirty="0"/>
          </a:p>
          <a:p>
            <a:r>
              <a:rPr lang="ru-RU" dirty="0"/>
              <a:t>Применением комбинированных оральных контрацептивов (КОК) достигается множество различных целей по восстановлению функционального состояния всех систем организма. Важно помнить, что при необходимости контрацепции после аборта первую таблетку нужно принять не позднее первого дня после выполнения операции. Прием КОК рекомендуется на протяжении не менее 3 менструальных циклов, что связано со сроками восстановления нейроэндокринных регуляций.</a:t>
            </a:r>
          </a:p>
          <a:p>
            <a:endParaRPr lang="ru-RU" dirty="0"/>
          </a:p>
          <a:p>
            <a:r>
              <a:rPr lang="ru-RU" dirty="0"/>
              <a:t>Учитывая механизмы адаптации организма при стрессе, в комплекс </a:t>
            </a:r>
            <a:r>
              <a:rPr lang="ru-RU" dirty="0" err="1"/>
              <a:t>послеабортной</a:t>
            </a:r>
            <a:r>
              <a:rPr lang="ru-RU" dirty="0"/>
              <a:t> реабилитации необходимо включить </a:t>
            </a:r>
            <a:r>
              <a:rPr lang="ru-RU" dirty="0" err="1"/>
              <a:t>антистресс</a:t>
            </a:r>
            <a:r>
              <a:rPr lang="ru-RU" dirty="0"/>
              <a:t>-витамины, содержащие антиоксиданты.</a:t>
            </a:r>
          </a:p>
          <a:p>
            <a:endParaRPr lang="ru-RU" dirty="0"/>
          </a:p>
          <a:p>
            <a:r>
              <a:rPr lang="ru-RU" dirty="0"/>
              <a:t>Такая реабилитация предупреждает осложнения аборта, обеспечивает почти 100% контрацепцию, уменьшает количество повторных абортов и тем самым улучшает репродуктивное здоровье. </a:t>
            </a:r>
          </a:p>
        </p:txBody>
      </p:sp>
    </p:spTree>
    <p:extLst>
      <p:ext uri="{BB962C8B-B14F-4D97-AF65-F5344CB8AC3E}">
        <p14:creationId xmlns:p14="http://schemas.microsoft.com/office/powerpoint/2010/main" val="315164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566928" y="416292"/>
            <a:ext cx="10976650" cy="369332"/>
          </a:xfrm>
          <a:prstGeom prst="rect">
            <a:avLst/>
          </a:prstGeom>
          <a:noFill/>
        </p:spPr>
        <p:txBody>
          <a:bodyPr wrap="square" rtlCol="0">
            <a:spAutoFit/>
          </a:bodyPr>
          <a:lstStyle/>
          <a:p>
            <a:r>
              <a:rPr lang="ru-RU" dirty="0"/>
              <a:t>                                </a:t>
            </a:r>
          </a:p>
        </p:txBody>
      </p:sp>
      <p:sp>
        <p:nvSpPr>
          <p:cNvPr id="4" name="TextBox 3"/>
          <p:cNvSpPr txBox="1"/>
          <p:nvPr/>
        </p:nvSpPr>
        <p:spPr>
          <a:xfrm>
            <a:off x="745724" y="266330"/>
            <a:ext cx="11168908" cy="6463308"/>
          </a:xfrm>
          <a:prstGeom prst="rect">
            <a:avLst/>
          </a:prstGeom>
          <a:noFill/>
        </p:spPr>
        <p:txBody>
          <a:bodyPr wrap="square" rtlCol="0">
            <a:spAutoFit/>
          </a:bodyPr>
          <a:lstStyle/>
          <a:p>
            <a:r>
              <a:rPr lang="ru-RU" sz="2000" b="1" dirty="0"/>
              <a:t>Профилактика абортов</a:t>
            </a:r>
          </a:p>
          <a:p>
            <a:endParaRPr lang="ru-RU" dirty="0"/>
          </a:p>
          <a:p>
            <a:r>
              <a:rPr lang="ru-RU" dirty="0"/>
              <a:t>Вероятность летального исхода вследствие аборта, выполненного с использованием современных методов, не превышает 1 на 100 тыс. вмешательств.</a:t>
            </a:r>
          </a:p>
          <a:p>
            <a:endParaRPr lang="ru-RU" dirty="0"/>
          </a:p>
          <a:p>
            <a:r>
              <a:rPr lang="ru-RU" dirty="0"/>
              <a:t>Помощь при аборте может быть определена как качественная, если она доступна на всех уровнях, персонал имеет хорошую профессиональную подготовку, а его деятельность четко контролируется, используются наиболее безопасные методы прерывания беременности, реализуются меры борьбы с внебольничными абортами. Помимо этого должна активно проводиться санитарно-просветительская работа среди населения, особенно среди групп риска (подростки, молодежь, женщины из социально незащищенных групп населения), консультирование и услуги по планированию семьи должны быть доступны всем слоям населения. Необходима организация неотложной помощи для лечения осложнений.</a:t>
            </a:r>
          </a:p>
          <a:p>
            <a:endParaRPr lang="ru-RU" dirty="0"/>
          </a:p>
          <a:p>
            <a:r>
              <a:rPr lang="ru-RU" dirty="0"/>
              <a:t>Анализ опыта многих стран указывает на то, что только за счет оптимизации использования современных средств контрацепции (гормональных и ВМС) можно снизить распространенность искусственного аборта на 50%. Для снижения количества абортов до уровня экономически развитых стран необходимо, чтобы все виды контрацепции были доступны 70-75% женщин детородного возраста.</a:t>
            </a:r>
          </a:p>
          <a:p>
            <a:endParaRPr lang="ru-RU" dirty="0"/>
          </a:p>
          <a:p>
            <a:r>
              <a:rPr lang="ru-RU" dirty="0"/>
              <a:t>Лучшей профилактикой последствий аборта является профилактика нежелательной беременности. По оценке ряда специалистов, только за счет снижения числа абортов можно снизить материнскую смертность на 25-30%. </a:t>
            </a:r>
          </a:p>
        </p:txBody>
      </p:sp>
    </p:spTree>
    <p:extLst>
      <p:ext uri="{BB962C8B-B14F-4D97-AF65-F5344CB8AC3E}">
        <p14:creationId xmlns:p14="http://schemas.microsoft.com/office/powerpoint/2010/main" val="395042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05498" y="2099896"/>
            <a:ext cx="10141819" cy="830997"/>
          </a:xfrm>
          <a:prstGeom prst="rect">
            <a:avLst/>
          </a:prstGeom>
          <a:noFill/>
        </p:spPr>
        <p:txBody>
          <a:bodyPr wrap="square" rtlCol="0">
            <a:spAutoFit/>
          </a:bodyPr>
          <a:lstStyle/>
          <a:p>
            <a:r>
              <a:rPr lang="ru-RU" sz="4800" dirty="0"/>
              <a:t>Спасибо!</a:t>
            </a:r>
          </a:p>
        </p:txBody>
      </p:sp>
      <p:sp>
        <p:nvSpPr>
          <p:cNvPr id="3" name="TextBox 2"/>
          <p:cNvSpPr txBox="1"/>
          <p:nvPr/>
        </p:nvSpPr>
        <p:spPr>
          <a:xfrm>
            <a:off x="452387" y="519764"/>
            <a:ext cx="3214838" cy="830997"/>
          </a:xfrm>
          <a:prstGeom prst="rect">
            <a:avLst/>
          </a:prstGeom>
          <a:noFill/>
        </p:spPr>
        <p:txBody>
          <a:bodyPr wrap="square" rtlCol="0">
            <a:spAutoFit/>
          </a:bodyPr>
          <a:lstStyle/>
          <a:p>
            <a:r>
              <a:rPr lang="ru-RU" sz="4800" dirty="0"/>
              <a:t>Я родился!</a:t>
            </a:r>
          </a:p>
        </p:txBody>
      </p:sp>
    </p:spTree>
    <p:extLst>
      <p:ext uri="{BB962C8B-B14F-4D97-AF65-F5344CB8AC3E}">
        <p14:creationId xmlns:p14="http://schemas.microsoft.com/office/powerpoint/2010/main" val="216680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506027" y="292963"/>
            <a:ext cx="11333047" cy="4893647"/>
          </a:xfrm>
          <a:prstGeom prst="rect">
            <a:avLst/>
          </a:prstGeom>
          <a:noFill/>
        </p:spPr>
        <p:txBody>
          <a:bodyPr wrap="square" rtlCol="0">
            <a:spAutoFit/>
          </a:bodyPr>
          <a:lstStyle/>
          <a:p>
            <a:pPr marL="285750" indent="-285750">
              <a:buFont typeface="Arial" panose="020B0604020202020204" pitchFamily="34" charset="0"/>
              <a:buChar char="•"/>
            </a:pPr>
            <a:r>
              <a:rPr lang="ru-RU" sz="2000" dirty="0"/>
              <a:t>Федеральный закон от 21.11.2011г №323-ФЗ «Об основах охраны здоровья граждан в Российской Федерации», ст.56</a:t>
            </a:r>
          </a:p>
          <a:p>
            <a:pPr marL="285750" indent="-285750">
              <a:buFont typeface="Arial" panose="020B0604020202020204" pitchFamily="34" charset="0"/>
              <a:buChar char="•"/>
            </a:pPr>
            <a:r>
              <a:rPr lang="ru-RU" sz="2000" dirty="0"/>
              <a:t>Приказ МЗ РФ от 20.10.2020г №1130н «Об утверждении Порядка оказания медицинской помощи по профилю «акушерство и гинекология»</a:t>
            </a:r>
          </a:p>
          <a:p>
            <a:pPr marL="285750" indent="-285750">
              <a:buFont typeface="Arial" panose="020B0604020202020204" pitchFamily="34" charset="0"/>
              <a:buChar char="•"/>
            </a:pPr>
            <a:r>
              <a:rPr lang="ru-RU" sz="2000" dirty="0"/>
              <a:t>Приказ МЗ СО от 16.07.2020г №1264-п «О совершенствовании мероприятий по профилактике прерывания беременности и эффективности </a:t>
            </a:r>
            <a:r>
              <a:rPr lang="ru-RU" sz="2000" dirty="0" err="1"/>
              <a:t>доабортного</a:t>
            </a:r>
            <a:r>
              <a:rPr lang="ru-RU" sz="2000" dirty="0"/>
              <a:t> консультирования»</a:t>
            </a:r>
          </a:p>
          <a:p>
            <a:pPr marL="285750" indent="-285750">
              <a:buFont typeface="Arial" panose="020B0604020202020204" pitchFamily="34" charset="0"/>
              <a:buChar char="•"/>
            </a:pPr>
            <a:r>
              <a:rPr lang="ru-RU" sz="2000" dirty="0"/>
              <a:t>Приказ МЗ СО от 30.12.2020г №2497-п «ОБ оказании медицинской помощи женщинам с гинекологическими заболеваниями на территории Свердловской области»</a:t>
            </a:r>
          </a:p>
          <a:p>
            <a:pPr marL="285750" indent="-285750">
              <a:buFont typeface="Arial" panose="020B0604020202020204" pitchFamily="34" charset="0"/>
              <a:buChar char="•"/>
            </a:pPr>
            <a:r>
              <a:rPr lang="ru-RU" sz="2000" dirty="0"/>
              <a:t>Приказ МЗ СО от 14.07.2023г №1630-п «О совершенствовании медицинской помощи при прерывании беременности на территории Свердловской области»</a:t>
            </a:r>
          </a:p>
          <a:p>
            <a:pPr marL="285750" indent="-285750">
              <a:buFont typeface="Arial" panose="020B0604020202020204" pitchFamily="34" charset="0"/>
              <a:buChar char="•"/>
            </a:pPr>
            <a:r>
              <a:rPr lang="ru-RU" sz="2000" dirty="0"/>
              <a:t>Приказ МЗ СО от 14.07.2023г №1620-п «О внедрении мотивационного анкетирования беременных женщин, находящихся в состоянии репродуктивного выбора в медицинских организациях Свердловской области»</a:t>
            </a:r>
          </a:p>
          <a:p>
            <a:pPr marL="285750" indent="-285750">
              <a:buFont typeface="Arial" panose="020B0604020202020204" pitchFamily="34" charset="0"/>
              <a:buChar char="•"/>
            </a:pPr>
            <a:endParaRPr lang="ru-RU" sz="3200" dirty="0"/>
          </a:p>
        </p:txBody>
      </p:sp>
    </p:spTree>
    <p:extLst>
      <p:ext uri="{BB962C8B-B14F-4D97-AF65-F5344CB8AC3E}">
        <p14:creationId xmlns:p14="http://schemas.microsoft.com/office/powerpoint/2010/main" val="309447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606392" y="606391"/>
            <a:ext cx="11097928" cy="5016758"/>
          </a:xfrm>
          <a:prstGeom prst="rect">
            <a:avLst/>
          </a:prstGeom>
          <a:noFill/>
        </p:spPr>
        <p:txBody>
          <a:bodyPr wrap="square" rtlCol="0">
            <a:spAutoFit/>
          </a:bodyPr>
          <a:lstStyle/>
          <a:p>
            <a:pPr marL="285750" indent="-285750">
              <a:buFont typeface="Arial" panose="020B0604020202020204" pitchFamily="34" charset="0"/>
              <a:buChar char="•"/>
            </a:pPr>
            <a:r>
              <a:rPr lang="ru-RU" sz="3200" dirty="0"/>
              <a:t>Информированное добровольное согласие женщины, ее законного представителя (при ее недееспособности)или одного из родителей (у несовершеннолетних до 15 лет и у страдающих наркоманией до 16 лет)</a:t>
            </a:r>
          </a:p>
          <a:p>
            <a:pPr marL="285750" indent="-285750">
              <a:buFont typeface="Arial" panose="020B0604020202020204" pitchFamily="34" charset="0"/>
              <a:buChar char="•"/>
            </a:pPr>
            <a:r>
              <a:rPr lang="ru-RU" sz="3200" dirty="0"/>
              <a:t>Консультирование по медицинским вопросам прерывания беременности (выбор метода прерывания беременности с учетом заболеваний/состояний, требующих осторожности)конфиденциально</a:t>
            </a:r>
          </a:p>
          <a:p>
            <a:pPr marL="285750" indent="-285750">
              <a:buFont typeface="Arial" panose="020B0604020202020204" pitchFamily="34" charset="0"/>
              <a:buChar char="•"/>
            </a:pPr>
            <a:r>
              <a:rPr lang="ru-RU" sz="3200" dirty="0"/>
              <a:t>Психологическое консультирование </a:t>
            </a:r>
          </a:p>
          <a:p>
            <a:pPr marL="285750" indent="-285750">
              <a:buFont typeface="Arial" panose="020B0604020202020204" pitchFamily="34" charset="0"/>
              <a:buChar char="•"/>
            </a:pPr>
            <a:r>
              <a:rPr lang="ru-RU" sz="3200" dirty="0"/>
              <a:t>Мотивационное анкетирование (анонимное)</a:t>
            </a:r>
          </a:p>
        </p:txBody>
      </p:sp>
    </p:spTree>
    <p:extLst>
      <p:ext uri="{BB962C8B-B14F-4D97-AF65-F5344CB8AC3E}">
        <p14:creationId xmlns:p14="http://schemas.microsoft.com/office/powerpoint/2010/main" val="414237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673768" y="317634"/>
            <a:ext cx="11290434" cy="6124754"/>
          </a:xfrm>
          <a:prstGeom prst="rect">
            <a:avLst/>
          </a:prstGeom>
          <a:noFill/>
        </p:spPr>
        <p:txBody>
          <a:bodyPr wrap="square" rtlCol="0">
            <a:spAutoFit/>
          </a:bodyPr>
          <a:lstStyle/>
          <a:p>
            <a:pPr marL="285750" indent="-285750">
              <a:buFont typeface="Arial" panose="020B0604020202020204" pitchFamily="34" charset="0"/>
              <a:buChar char="•"/>
            </a:pPr>
            <a:r>
              <a:rPr lang="ru-RU" sz="2800" dirty="0"/>
              <a:t>Доступность аборта (прием пациентки врачом акушером-гинекологом или акушеркой доврачебного приема в день обращения)</a:t>
            </a:r>
          </a:p>
          <a:p>
            <a:pPr marL="285750" indent="-285750">
              <a:buFont typeface="Arial" panose="020B0604020202020204" pitchFamily="34" charset="0"/>
              <a:buChar char="•"/>
            </a:pPr>
            <a:r>
              <a:rPr lang="ru-RU" sz="2800" dirty="0"/>
              <a:t>Без взимания платы(в рамках ОМС), независимо от метода прерывания беременности</a:t>
            </a:r>
          </a:p>
          <a:p>
            <a:pPr marL="285750" indent="-285750">
              <a:buFont typeface="Arial" panose="020B0604020202020204" pitchFamily="34" charset="0"/>
              <a:buChar char="•"/>
            </a:pPr>
            <a:r>
              <a:rPr lang="ru-RU" sz="2800" dirty="0"/>
              <a:t>Проведение клинико-лабораторных исследований в максимально короткие сроки (ОАК, группа крови, резус-фактор, ВИЧ, гепатиты В и С, реакция Вассермана, микроскопия мазка из влагалища, УЗИ малого таза при сроке беременности до 5 недель)</a:t>
            </a:r>
          </a:p>
          <a:p>
            <a:pPr marL="285750" indent="-285750">
              <a:buFont typeface="Arial" panose="020B0604020202020204" pitchFamily="34" charset="0"/>
              <a:buChar char="•"/>
            </a:pPr>
            <a:r>
              <a:rPr lang="ru-RU" sz="2800" dirty="0"/>
              <a:t>Безопасность проведения операции искусственного прерывания беременности как мероприятие по охране репродуктивного здоровья</a:t>
            </a:r>
          </a:p>
          <a:p>
            <a:pPr marL="285750" indent="-285750">
              <a:buFont typeface="Arial" panose="020B0604020202020204" pitchFamily="34" charset="0"/>
              <a:buChar char="•"/>
            </a:pPr>
            <a:r>
              <a:rPr lang="ru-RU" sz="2800" dirty="0" err="1"/>
              <a:t>Постабортное</a:t>
            </a:r>
            <a:r>
              <a:rPr lang="ru-RU" sz="2800" dirty="0"/>
              <a:t> консультирование(профилактика ИППП, повторного аборта, подбор метода контрацепции)</a:t>
            </a:r>
          </a:p>
        </p:txBody>
      </p:sp>
    </p:spTree>
    <p:extLst>
      <p:ext uri="{BB962C8B-B14F-4D97-AF65-F5344CB8AC3E}">
        <p14:creationId xmlns:p14="http://schemas.microsoft.com/office/powerpoint/2010/main" val="151463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625642" y="221381"/>
            <a:ext cx="11213432" cy="6186309"/>
          </a:xfrm>
          <a:prstGeom prst="rect">
            <a:avLst/>
          </a:prstGeom>
          <a:noFill/>
        </p:spPr>
        <p:txBody>
          <a:bodyPr wrap="square" rtlCol="0">
            <a:spAutoFit/>
          </a:bodyPr>
          <a:lstStyle/>
          <a:p>
            <a:pPr algn="ctr"/>
            <a:r>
              <a:rPr lang="ru-RU" sz="3600" dirty="0"/>
              <a:t>Психологическая поддержка:</a:t>
            </a:r>
          </a:p>
          <a:p>
            <a:pPr algn="ctr"/>
            <a:endParaRPr lang="ru-RU" sz="2400" dirty="0"/>
          </a:p>
          <a:p>
            <a:pPr marL="342900" indent="-342900">
              <a:buFont typeface="Arial" panose="020B0604020202020204" pitchFamily="34" charset="0"/>
              <a:buChar char="•"/>
            </a:pPr>
            <a:r>
              <a:rPr lang="ru-RU" sz="2400" dirty="0"/>
              <a:t>Психолог женской консультации Третьякова Елена Вячеславовна </a:t>
            </a:r>
          </a:p>
          <a:p>
            <a:pPr marL="342900" indent="-342900">
              <a:buFont typeface="Arial" panose="020B0604020202020204" pitchFamily="34" charset="0"/>
              <a:buChar char="•"/>
            </a:pPr>
            <a:r>
              <a:rPr lang="ru-RU" sz="2400" dirty="0" err="1"/>
              <a:t>каб</a:t>
            </a:r>
            <a:r>
              <a:rPr lang="ru-RU" sz="2400" dirty="0"/>
              <a:t>. 4041 ежедневно с 08 до 12ч </a:t>
            </a:r>
          </a:p>
          <a:p>
            <a:pPr marL="342900" indent="-342900">
              <a:buFont typeface="Arial" panose="020B0604020202020204" pitchFamily="34" charset="0"/>
              <a:buChar char="•"/>
            </a:pPr>
            <a:r>
              <a:rPr lang="ru-RU" sz="2400" dirty="0"/>
              <a:t>«Центр социальной помощи семье и детям г. Верхняя Пышма «Солнышко»</a:t>
            </a:r>
          </a:p>
          <a:p>
            <a:pPr marL="342900" indent="-342900">
              <a:buFont typeface="Arial" panose="020B0604020202020204" pitchFamily="34" charset="0"/>
              <a:buChar char="•"/>
            </a:pPr>
            <a:r>
              <a:rPr lang="ru-RU" sz="2400" dirty="0"/>
              <a:t>Центр защиты материнства «Колыбель» при Отделе социального служения Екатеринбургской епархии</a:t>
            </a:r>
          </a:p>
          <a:p>
            <a:pPr marL="342900" indent="-342900">
              <a:buFont typeface="Arial" panose="020B0604020202020204" pitchFamily="34" charset="0"/>
              <a:buChar char="•"/>
            </a:pPr>
            <a:endParaRPr lang="ru-RU" sz="2400" dirty="0"/>
          </a:p>
          <a:p>
            <a:r>
              <a:rPr lang="ru-RU" sz="2400" dirty="0"/>
              <a:t>Период от момента обращения женщины по поводу прерывания беременности до момента его выполнения не должен превышать установленных законодательством сроков (статья 56 Федерального закона №323-ФЗ): </a:t>
            </a:r>
          </a:p>
          <a:p>
            <a:r>
              <a:rPr lang="ru-RU" sz="2400" dirty="0"/>
              <a:t>-при сроке беременности 4-7 недель не ранее 48 часов;</a:t>
            </a:r>
          </a:p>
          <a:p>
            <a:r>
              <a:rPr lang="ru-RU" sz="2400" dirty="0"/>
              <a:t>-при сроке беременности 8-10 недель не ранее 7 дней с момента обращения в женскую консультацию;</a:t>
            </a:r>
          </a:p>
          <a:p>
            <a:r>
              <a:rPr lang="ru-RU" sz="2400" dirty="0"/>
              <a:t>-при сроке 11-12 недель, но не позднее окончания 12 недель беременности.</a:t>
            </a:r>
          </a:p>
        </p:txBody>
      </p:sp>
    </p:spTree>
    <p:extLst>
      <p:ext uri="{BB962C8B-B14F-4D97-AF65-F5344CB8AC3E}">
        <p14:creationId xmlns:p14="http://schemas.microsoft.com/office/powerpoint/2010/main" val="218816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363984" y="1624613"/>
            <a:ext cx="11475090" cy="2739211"/>
          </a:xfrm>
          <a:prstGeom prst="rect">
            <a:avLst/>
          </a:prstGeom>
          <a:noFill/>
        </p:spPr>
        <p:txBody>
          <a:bodyPr wrap="square" rtlCol="0">
            <a:spAutoFit/>
          </a:bodyPr>
          <a:lstStyle/>
          <a:p>
            <a:pPr algn="ctr"/>
            <a:r>
              <a:rPr lang="ru-RU" sz="2800" b="1" dirty="0"/>
              <a:t>Методы прерывания беременности</a:t>
            </a:r>
          </a:p>
          <a:p>
            <a:pPr algn="ctr"/>
            <a:endParaRPr lang="ru-RU" sz="2400" dirty="0"/>
          </a:p>
          <a:p>
            <a:pPr marL="342900" indent="-342900" algn="ctr">
              <a:buFontTx/>
              <a:buChar char="-"/>
            </a:pPr>
            <a:r>
              <a:rPr lang="ru-RU" sz="2400" dirty="0"/>
              <a:t>медикаментозный (</a:t>
            </a:r>
            <a:r>
              <a:rPr lang="ru-RU" sz="2400" dirty="0" err="1"/>
              <a:t>фарм.аборт</a:t>
            </a:r>
            <a:r>
              <a:rPr lang="ru-RU" sz="2400" dirty="0"/>
              <a:t>);</a:t>
            </a:r>
          </a:p>
          <a:p>
            <a:pPr marL="342900" indent="-342900" algn="ctr">
              <a:buFontTx/>
              <a:buChar char="-"/>
            </a:pPr>
            <a:endParaRPr lang="ru-RU" sz="2400" dirty="0"/>
          </a:p>
          <a:p>
            <a:pPr marL="342900" indent="-342900" algn="ctr">
              <a:buFontTx/>
              <a:buChar char="-"/>
            </a:pPr>
            <a:r>
              <a:rPr lang="ru-RU" sz="2400" dirty="0"/>
              <a:t>хирургический (вакуум-аспирация);</a:t>
            </a:r>
          </a:p>
          <a:p>
            <a:pPr marL="342900" indent="-342900" algn="ctr">
              <a:buFontTx/>
              <a:buChar char="-"/>
            </a:pPr>
            <a:endParaRPr lang="ru-RU" sz="2400" dirty="0"/>
          </a:p>
          <a:p>
            <a:pPr marL="342900" indent="-342900" algn="ctr">
              <a:buFontTx/>
              <a:buChar char="-"/>
            </a:pPr>
            <a:r>
              <a:rPr lang="ru-RU" sz="2400" dirty="0"/>
              <a:t>малое кесарево сечение (по медицинским показаниям)</a:t>
            </a:r>
          </a:p>
        </p:txBody>
      </p:sp>
    </p:spTree>
    <p:extLst>
      <p:ext uri="{BB962C8B-B14F-4D97-AF65-F5344CB8AC3E}">
        <p14:creationId xmlns:p14="http://schemas.microsoft.com/office/powerpoint/2010/main" val="233077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566928" y="416292"/>
            <a:ext cx="10976650" cy="369332"/>
          </a:xfrm>
          <a:prstGeom prst="rect">
            <a:avLst/>
          </a:prstGeom>
          <a:noFill/>
        </p:spPr>
        <p:txBody>
          <a:bodyPr wrap="square" rtlCol="0">
            <a:spAutoFit/>
          </a:bodyPr>
          <a:lstStyle/>
          <a:p>
            <a:r>
              <a:rPr lang="ru-RU" dirty="0"/>
              <a:t>                                </a:t>
            </a:r>
          </a:p>
        </p:txBody>
      </p:sp>
      <p:sp>
        <p:nvSpPr>
          <p:cNvPr id="4" name="TextBox 3"/>
          <p:cNvSpPr txBox="1"/>
          <p:nvPr/>
        </p:nvSpPr>
        <p:spPr>
          <a:xfrm>
            <a:off x="292608" y="-64008"/>
            <a:ext cx="11622024" cy="6617196"/>
          </a:xfrm>
          <a:prstGeom prst="rect">
            <a:avLst/>
          </a:prstGeom>
          <a:noFill/>
        </p:spPr>
        <p:txBody>
          <a:bodyPr wrap="square" rtlCol="0">
            <a:spAutoFit/>
          </a:bodyPr>
          <a:lstStyle/>
          <a:p>
            <a:r>
              <a:rPr lang="ru-RU" dirty="0"/>
              <a:t>                     </a:t>
            </a:r>
          </a:p>
          <a:p>
            <a:r>
              <a:rPr lang="ru-RU" sz="3200" dirty="0"/>
              <a:t>Противопоказания для медикаментозного прерывания:</a:t>
            </a:r>
          </a:p>
          <a:p>
            <a:r>
              <a:rPr lang="ru-RU" sz="2000" dirty="0"/>
              <a:t>                            - внематочная беременность или подозрение на неё;</a:t>
            </a:r>
          </a:p>
          <a:p>
            <a:r>
              <a:rPr lang="ru-RU" sz="2000" dirty="0"/>
              <a:t>                            - острая и хроническая почечная, печёночная или надпочечниковая недостаточность;</a:t>
            </a:r>
          </a:p>
          <a:p>
            <a:r>
              <a:rPr lang="ru-RU" sz="2000" dirty="0"/>
              <a:t>                            - аллергическая реакция на </a:t>
            </a:r>
            <a:r>
              <a:rPr lang="ru-RU" sz="2000" dirty="0" err="1"/>
              <a:t>мифепристон</a:t>
            </a:r>
            <a:r>
              <a:rPr lang="ru-RU" sz="2000" dirty="0"/>
              <a:t>, </a:t>
            </a:r>
            <a:r>
              <a:rPr lang="ru-RU" sz="2000" dirty="0" err="1"/>
              <a:t>мизопростол</a:t>
            </a:r>
            <a:r>
              <a:rPr lang="ru-RU" sz="2000" dirty="0"/>
              <a:t>;</a:t>
            </a:r>
          </a:p>
          <a:p>
            <a:r>
              <a:rPr lang="ru-RU" sz="2000" dirty="0"/>
              <a:t>                            - острые воспалительные заболевания ЖПО;</a:t>
            </a:r>
          </a:p>
          <a:p>
            <a:r>
              <a:rPr lang="ru-RU" sz="2000" dirty="0"/>
              <a:t>                            - заболевания крови, угрожаемые по кровотечению;</a:t>
            </a:r>
          </a:p>
          <a:p>
            <a:r>
              <a:rPr lang="ru-RU" sz="2000" dirty="0"/>
              <a:t>                            - инсулинозависимый сахарный диабет;</a:t>
            </a:r>
          </a:p>
          <a:p>
            <a:r>
              <a:rPr lang="ru-RU" sz="2000" dirty="0"/>
              <a:t>                            - бронхиальная астма(тяжелая форма) и хронические </a:t>
            </a:r>
            <a:r>
              <a:rPr lang="ru-RU" sz="2000" dirty="0" err="1"/>
              <a:t>обструктивные</a:t>
            </a:r>
            <a:r>
              <a:rPr lang="ru-RU" sz="2000" dirty="0"/>
              <a:t> заболевания легких;</a:t>
            </a:r>
          </a:p>
          <a:p>
            <a:r>
              <a:rPr lang="ru-RU" sz="2000" dirty="0"/>
              <a:t>                            - беременность, возникшая на фоне применения ВМС, или после отмены гормональной            контрацепции;</a:t>
            </a:r>
          </a:p>
          <a:p>
            <a:r>
              <a:rPr lang="ru-RU" sz="2000" dirty="0"/>
              <a:t>                             - курящие женщины после 35 лет (без предварительной консультации терапевта);</a:t>
            </a:r>
          </a:p>
          <a:p>
            <a:r>
              <a:rPr lang="ru-RU" sz="2000" dirty="0"/>
              <a:t>                             - миома матки больших размеров(наличие узлов более 4 см в диаметре).</a:t>
            </a:r>
          </a:p>
          <a:p>
            <a:endParaRPr lang="ru-RU" sz="2000" dirty="0"/>
          </a:p>
          <a:p>
            <a:endParaRPr lang="ru-RU" sz="2000" dirty="0"/>
          </a:p>
          <a:p>
            <a:endParaRPr lang="ru-RU" dirty="0"/>
          </a:p>
          <a:p>
            <a:endParaRPr lang="ru-RU" dirty="0"/>
          </a:p>
          <a:p>
            <a:endParaRPr lang="ru-RU" dirty="0"/>
          </a:p>
        </p:txBody>
      </p:sp>
    </p:spTree>
    <p:extLst>
      <p:ext uri="{BB962C8B-B14F-4D97-AF65-F5344CB8AC3E}">
        <p14:creationId xmlns:p14="http://schemas.microsoft.com/office/powerpoint/2010/main" val="15335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566928" y="416292"/>
            <a:ext cx="10976650" cy="369332"/>
          </a:xfrm>
          <a:prstGeom prst="rect">
            <a:avLst/>
          </a:prstGeom>
          <a:noFill/>
        </p:spPr>
        <p:txBody>
          <a:bodyPr wrap="square" rtlCol="0">
            <a:spAutoFit/>
          </a:bodyPr>
          <a:lstStyle/>
          <a:p>
            <a:r>
              <a:rPr lang="ru-RU" dirty="0"/>
              <a:t>                                </a:t>
            </a:r>
          </a:p>
        </p:txBody>
      </p:sp>
      <p:sp>
        <p:nvSpPr>
          <p:cNvPr id="4" name="TextBox 3"/>
          <p:cNvSpPr txBox="1"/>
          <p:nvPr/>
        </p:nvSpPr>
        <p:spPr>
          <a:xfrm>
            <a:off x="566928" y="416292"/>
            <a:ext cx="11347704" cy="5970865"/>
          </a:xfrm>
          <a:prstGeom prst="rect">
            <a:avLst/>
          </a:prstGeom>
          <a:noFill/>
        </p:spPr>
        <p:txBody>
          <a:bodyPr wrap="square" rtlCol="0">
            <a:spAutoFit/>
          </a:bodyPr>
          <a:lstStyle/>
          <a:p>
            <a:r>
              <a:rPr lang="ru-RU" sz="2000" b="1" dirty="0"/>
              <a:t>Осложнения после аборта</a:t>
            </a:r>
            <a:r>
              <a:rPr lang="ru-RU" sz="2000" dirty="0"/>
              <a:t> </a:t>
            </a:r>
          </a:p>
          <a:p>
            <a:endParaRPr lang="ru-RU" sz="2000" dirty="0"/>
          </a:p>
          <a:p>
            <a:r>
              <a:rPr lang="ru-RU" dirty="0"/>
              <a:t>Частота осложнений хирургического аборта может достигать 40% с высоким уровнем незавершенных абортов. </a:t>
            </a:r>
          </a:p>
          <a:p>
            <a:r>
              <a:rPr lang="ru-RU" dirty="0"/>
              <a:t>Все осложнения можно условно разделить на возникшие непосредственно во время операции, возникшие в послеоперационном периоде и отдаленные. К первым относятся осложнения, связанные непосредственно с манипуляцией, - разрыв шейки матки и перфорация матки, а также гипотония матки с кровотечением и неполное удаление плодного яйца после выскабливания. К послеоперационным осложнениям относятся обострение воспалительных заболеваний внутренних половых органов, </a:t>
            </a:r>
            <a:r>
              <a:rPr lang="ru-RU" dirty="0" err="1"/>
              <a:t>гематометра</a:t>
            </a:r>
            <a:r>
              <a:rPr lang="ru-RU" dirty="0"/>
              <a:t> и плацентарный полип. </a:t>
            </a:r>
          </a:p>
          <a:p>
            <a:r>
              <a:rPr lang="ru-RU" dirty="0"/>
              <a:t>Отдаленные осложнения (последствия) хирургического аборта многообразны и оказывают негативное влияние не только на репродуктивное здоровье женщины, но и на весь ее организм, что связано как с хирургическим вмешательством, так и с гормональными нарушениями, возникающими в ответ на прерывание беременности. При стрессе, каковым является аборт для организма, происходит нарушение регуляции овариально-менструальной функции. </a:t>
            </a:r>
          </a:p>
          <a:p>
            <a:r>
              <a:rPr lang="ru-RU" dirty="0"/>
              <a:t>В 8-42% случаев после искусственного аборта возникают нарушения менструального цикла. У женщин с 3 и более искусственными абортами в анамнезе доказано увеличение риска развития </a:t>
            </a:r>
            <a:r>
              <a:rPr lang="ru-RU" dirty="0" err="1"/>
              <a:t>дисгормональных</a:t>
            </a:r>
            <a:r>
              <a:rPr lang="ru-RU" dirty="0"/>
              <a:t> заболеваний (миома матки, гиперплазия эндометрия, эндометриоз) и рака молочной железы. Повторные искусственные аборты могут служить причиной патологического течения климактерического периода. Аборт оказывает негативное влияние на функциональное состояние эндокринной, сердечно-сосудистой, нервной и других систем организма, может вызывать психогенные расстройства. </a:t>
            </a:r>
          </a:p>
        </p:txBody>
      </p:sp>
    </p:spTree>
    <p:extLst>
      <p:ext uri="{BB962C8B-B14F-4D97-AF65-F5344CB8AC3E}">
        <p14:creationId xmlns:p14="http://schemas.microsoft.com/office/powerpoint/2010/main" val="199454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566928" y="416292"/>
            <a:ext cx="10976650" cy="369332"/>
          </a:xfrm>
          <a:prstGeom prst="rect">
            <a:avLst/>
          </a:prstGeom>
          <a:noFill/>
        </p:spPr>
        <p:txBody>
          <a:bodyPr wrap="square" rtlCol="0">
            <a:spAutoFit/>
          </a:bodyPr>
          <a:lstStyle/>
          <a:p>
            <a:r>
              <a:rPr lang="ru-RU" dirty="0"/>
              <a:t>                                </a:t>
            </a:r>
          </a:p>
        </p:txBody>
      </p:sp>
      <p:sp>
        <p:nvSpPr>
          <p:cNvPr id="4" name="TextBox 3"/>
          <p:cNvSpPr txBox="1"/>
          <p:nvPr/>
        </p:nvSpPr>
        <p:spPr>
          <a:xfrm>
            <a:off x="763480" y="150920"/>
            <a:ext cx="11151151" cy="6463308"/>
          </a:xfrm>
          <a:prstGeom prst="rect">
            <a:avLst/>
          </a:prstGeom>
          <a:noFill/>
        </p:spPr>
        <p:txBody>
          <a:bodyPr wrap="square" rtlCol="0">
            <a:spAutoFit/>
          </a:bodyPr>
          <a:lstStyle/>
          <a:p>
            <a:r>
              <a:rPr lang="ru-RU" dirty="0"/>
              <a:t>Повреждения и рубцовые изменения внутреннего зева и цервикального канала влекут за собой </a:t>
            </a:r>
            <a:r>
              <a:rPr lang="ru-RU" dirty="0" err="1"/>
              <a:t>истмико</a:t>
            </a:r>
            <a:r>
              <a:rPr lang="ru-RU" dirty="0"/>
              <a:t>-цервикальную недостаточность и невынашивание последующей беременности. Повреждение и дегенерация эндометрия с формированием хронического аутоиммунного эндометрита приводит к нарушению имплантации плодного яйца, образование </a:t>
            </a:r>
            <a:r>
              <a:rPr lang="ru-RU" dirty="0" err="1"/>
              <a:t>синехий</a:t>
            </a:r>
            <a:r>
              <a:rPr lang="ru-RU" dirty="0"/>
              <a:t> в матке - к возникновению аномалий развития плода. Нарушение проходимости маточных труб служит причиной бесплодия или возникновения внематочной беременности. Ведущим звеном в возникновении бесплодия являются нарушения посттравматической регенерации, развитие фиброзно-соединительной ткани и дистрофических процессов, а также повреждение рецепторного аппарата эндометрия.</a:t>
            </a:r>
          </a:p>
          <a:p>
            <a:r>
              <a:rPr lang="ru-RU" dirty="0"/>
              <a:t>Следствием аборта может стать осложненное течение последующей беременности: развитие поздних токсикозов, повышение частоты угрозы прерывания и невынашивания беременности, слабость родовой деятельности, риск возникновения кровотечений в родах, рождение детей с низкой массой тела. После аборта возникает </a:t>
            </a:r>
            <a:r>
              <a:rPr lang="ru-RU" dirty="0" err="1"/>
              <a:t>изоиммунизация</a:t>
            </a:r>
            <a:r>
              <a:rPr lang="ru-RU" dirty="0"/>
              <a:t> при резус-несовместимости. В 15-19% случаев могут возникнуть воспалительные заболевания матки и придатков, особенно у пациенток с высоким инфекционным риском.</a:t>
            </a:r>
          </a:p>
          <a:p>
            <a:r>
              <a:rPr lang="ru-RU" dirty="0"/>
              <a:t>В структуре причин материнской смертности аборт занимает одно из ведущих мест в течение не одного десятка лет. Причинами смерти от медицинского аборта в большинстве случаев являются инфекции половых путей и тазовых органов (несмотря на наличие огромного арсенала антибактериальных средств) и кровотечения (несмотря на выполнение операции в ЛПУ). Таким образом, аборты в России - по-настоящему острая проблема, и не только из-за их количества. По мнению ряда исследователей, во многом из-за </a:t>
            </a:r>
            <a:r>
              <a:rPr lang="ru-RU" dirty="0" err="1"/>
              <a:t>постабортных</a:t>
            </a:r>
            <a:r>
              <a:rPr lang="ru-RU" dirty="0"/>
              <a:t> осложнений наша страна считается неблагополучной по материнской смертности. Из-за абортов увеличивается количество гинекологических заболеваний в нашей стране. Аборты, пусть и косвенно, сдвигают структуру демографических потерь. </a:t>
            </a:r>
          </a:p>
        </p:txBody>
      </p:sp>
    </p:spTree>
    <p:extLst>
      <p:ext uri="{BB962C8B-B14F-4D97-AF65-F5344CB8AC3E}">
        <p14:creationId xmlns:p14="http://schemas.microsoft.com/office/powerpoint/2010/main" val="192536123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TM16401371[[fn=Атлас]]</Template>
  <TotalTime>630</TotalTime>
  <Words>1379</Words>
  <Application>Microsoft Office PowerPoint</Application>
  <PresentationFormat>Широкоэкранный</PresentationFormat>
  <Paragraphs>87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 Light</vt:lpstr>
      <vt:lpstr>Rockwell</vt:lpstr>
      <vt:lpstr>Wingdings</vt:lpstr>
      <vt:lpstr>Atlas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Семья А</dc:creator>
  <cp:lastModifiedBy>Светлана Ага</cp:lastModifiedBy>
  <cp:revision>56</cp:revision>
  <dcterms:created xsi:type="dcterms:W3CDTF">2018-05-29T14:41:03Z</dcterms:created>
  <dcterms:modified xsi:type="dcterms:W3CDTF">2024-08-02T06:31:33Z</dcterms:modified>
</cp:coreProperties>
</file>